
<file path=[Content_Types].xml><?xml version="1.0" encoding="utf-8"?>
<Types xmlns="http://schemas.openxmlformats.org/package/2006/content-types">
  <Default Extension="png" ContentType="image/png"/>
  <Default Extension="bmp" ContentType="image/bmp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</p:sldMasterIdLst>
  <p:notesMasterIdLst>
    <p:notesMasterId r:id="rId23"/>
  </p:notesMasterIdLst>
  <p:sldIdLst>
    <p:sldId id="256" r:id="rId3"/>
    <p:sldId id="261" r:id="rId4"/>
    <p:sldId id="274" r:id="rId5"/>
    <p:sldId id="273" r:id="rId6"/>
    <p:sldId id="271" r:id="rId7"/>
    <p:sldId id="293" r:id="rId8"/>
    <p:sldId id="277" r:id="rId9"/>
    <p:sldId id="275" r:id="rId10"/>
    <p:sldId id="278" r:id="rId11"/>
    <p:sldId id="279" r:id="rId12"/>
    <p:sldId id="285" r:id="rId13"/>
    <p:sldId id="291" r:id="rId14"/>
    <p:sldId id="287" r:id="rId15"/>
    <p:sldId id="292" r:id="rId16"/>
    <p:sldId id="282" r:id="rId17"/>
    <p:sldId id="281" r:id="rId18"/>
    <p:sldId id="283" r:id="rId19"/>
    <p:sldId id="289" r:id="rId20"/>
    <p:sldId id="276" r:id="rId21"/>
    <p:sldId id="26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98AE"/>
    <a:srgbClr val="C2D4E0"/>
    <a:srgbClr val="F0F5F9"/>
    <a:srgbClr val="ECF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734" autoAdjust="0"/>
    <p:restoredTop sz="94660"/>
  </p:normalViewPr>
  <p:slideViewPr>
    <p:cSldViewPr>
      <p:cViewPr>
        <p:scale>
          <a:sx n="100" d="100"/>
          <a:sy n="100" d="100"/>
        </p:scale>
        <p:origin x="-570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15040-15C3-4DED-B5BD-4E0F57997FA2}" type="datetimeFigureOut">
              <a:rPr lang="en-US" smtClean="0"/>
              <a:pPr/>
              <a:t>11/6/2010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6CF389-AEE6-4083-8006-273D0B820E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9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3" y="1905001"/>
            <a:ext cx="7683913" cy="1523497"/>
          </a:xfrm>
        </p:spPr>
        <p:txBody>
          <a:bodyPr anchor="ctr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2" y="4343401"/>
            <a:ext cx="7683914" cy="46325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96366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 flip="none" rotWithShape="1"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9436" y="1447800"/>
            <a:ext cx="8363938" cy="2000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6238877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9438" y="1905005"/>
            <a:ext cx="8363937" cy="2108269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7213" y="391111"/>
            <a:ext cx="6994362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9777" y="4724401"/>
            <a:ext cx="699436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85405" y="3040956"/>
            <a:ext cx="6126171" cy="137864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0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chemeClr val="tx1"/>
                    </a:gs>
                    <a:gs pos="88000">
                      <a:schemeClr val="tx1"/>
                    </a:gs>
                  </a:gsLst>
                  <a:lin ang="540000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447800"/>
            <a:ext cx="8363938" cy="2000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447800"/>
            <a:ext cx="8363938" cy="2000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9436" y="1447800"/>
            <a:ext cx="4115872" cy="1742015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7501" y="1447800"/>
            <a:ext cx="4115872" cy="1742015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411553"/>
            <a:ext cx="4115872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2133600"/>
            <a:ext cx="41148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7501" y="1411553"/>
            <a:ext cx="4115872" cy="346249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7501" y="2133601"/>
            <a:ext cx="4115872" cy="1578619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0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6" y="1447800"/>
            <a:ext cx="8363937" cy="2000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460375" indent="-4603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5"/>
        </a:buBlip>
        <a:defRPr sz="32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855663" indent="-395288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1258888" indent="-40322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SzPct val="90000"/>
        <a:buFontTx/>
        <a:buBlip>
          <a:blip r:embed="rId16"/>
        </a:buBlip>
        <a:defRPr sz="20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rectangle.png"/>
          <p:cNvPicPr>
            <a:picLocks noChangeAspect="1"/>
          </p:cNvPicPr>
          <p:nvPr/>
        </p:nvPicPr>
        <p:blipFill>
          <a:blip r:embed="rId4"/>
          <a:srcRect b="10453"/>
          <a:stretch>
            <a:fillRect/>
          </a:stretch>
        </p:blipFill>
        <p:spPr>
          <a:xfrm>
            <a:off x="0" y="1299706"/>
            <a:ext cx="9144000" cy="55582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228601"/>
            <a:ext cx="836393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9437" y="1905003"/>
            <a:ext cx="8363936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1pPr>
      <a:lvl2pPr marL="384954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2pPr>
      <a:lvl3pPr marL="761970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3pPr>
      <a:lvl4pPr marL="1094009" indent="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4pPr>
      <a:lvl5pPr marL="1426047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0" kern="1200">
          <a:gradFill>
            <a:gsLst>
              <a:gs pos="0">
                <a:srgbClr val="000000"/>
              </a:gs>
              <a:gs pos="86000">
                <a:srgbClr val="000000"/>
              </a:gs>
            </a:gsLst>
            <a:lin ang="5400000" scaled="0"/>
          </a:gradFill>
          <a:latin typeface="Consolas" pitchFamily="49" charset="0"/>
          <a:ea typeface="+mn-ea"/>
          <a:cs typeface="Consolas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b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bucket.org/forki/fake/wiki/Home" TargetMode="External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projecteuler.net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dsyme/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hyperlink" Target="http://weblogs.asp.net/podwysocki/" TargetMode="External"/><Relationship Id="rId4" Type="http://schemas.openxmlformats.org/officeDocument/2006/relationships/hyperlink" Target="http://tomasp.net/blo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bmp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828800"/>
            <a:ext cx="76200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700" dirty="0">
                <a:latin typeface="Segoe Condensed" pitchFamily="34" charset="0"/>
              </a:rPr>
              <a:t>What is F# and why should I care?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9600" y="4191000"/>
            <a:ext cx="7620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latin typeface="Segoe Condensed" pitchFamily="34" charset="0"/>
              </a:rPr>
              <a:t>Mike O’Brien</a:t>
            </a:r>
          </a:p>
          <a:p>
            <a:pPr algn="l"/>
            <a:r>
              <a:rPr lang="en-US" sz="2800" dirty="0" smtClean="0">
                <a:latin typeface="Segoe Condensed" pitchFamily="34" charset="0"/>
              </a:rPr>
              <a:t>@</a:t>
            </a:r>
            <a:r>
              <a:rPr lang="en-US" sz="2800" dirty="0" err="1" smtClean="0">
                <a:latin typeface="Segoe Condensed" pitchFamily="34" charset="0"/>
              </a:rPr>
              <a:t>hcoverlambda</a:t>
            </a:r>
            <a:endParaRPr lang="en-US" sz="2800" dirty="0" smtClean="0">
              <a:latin typeface="Segoe Condensed" pitchFamily="34" charset="0"/>
            </a:endParaRPr>
          </a:p>
          <a:p>
            <a:pPr algn="l"/>
            <a:r>
              <a:rPr lang="en-US" sz="2800" dirty="0" smtClean="0">
                <a:latin typeface="Segoe Condensed" pitchFamily="34" charset="0"/>
              </a:rPr>
              <a:t>blog.mikeobrien.net</a:t>
            </a:r>
            <a:endParaRPr lang="en-US" sz="2800" dirty="0">
              <a:latin typeface="Segoe Condensed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tx1"/>
                </a:solidFill>
                <a:latin typeface="Segoe Condensed" pitchFamily="34" charset="0"/>
              </a:rPr>
              <a:t>First-class &amp; Higher-order Functions</a:t>
            </a:r>
            <a:endParaRPr lang="en-US" sz="3200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800" dirty="0" smtClean="0"/>
              <a:t>A language is said to support first-class functions if:</a:t>
            </a:r>
          </a:p>
          <a:p>
            <a:pPr lvl="1"/>
            <a:r>
              <a:rPr lang="en-US" dirty="0" smtClean="0"/>
              <a:t>They are treated like a type that </a:t>
            </a:r>
            <a:r>
              <a:rPr lang="en-US" dirty="0"/>
              <a:t>can be passed into and returned by other functions.</a:t>
            </a:r>
          </a:p>
          <a:p>
            <a:pPr lvl="1"/>
            <a:r>
              <a:rPr lang="en-US" dirty="0" smtClean="0"/>
              <a:t>They can be created like any other type.</a:t>
            </a:r>
          </a:p>
          <a:p>
            <a:r>
              <a:rPr lang="en-US" sz="2800" dirty="0" smtClean="0"/>
              <a:t>C# provides support for first-class functions by means of the delegate type and anonymous methods and lambda expressions.</a:t>
            </a:r>
          </a:p>
          <a:p>
            <a:r>
              <a:rPr lang="en-US" sz="2800" dirty="0" smtClean="0"/>
              <a:t>F# similarly supports first-class functions although the delegate type is an implementation detail not generally visible in the language itself. Lambda functions are supported as well.</a:t>
            </a:r>
          </a:p>
          <a:p>
            <a:r>
              <a:rPr lang="en-US" sz="2800" dirty="0"/>
              <a:t>Higher-order functions are simply </a:t>
            </a:r>
            <a:r>
              <a:rPr lang="en-US" sz="2800" dirty="0" smtClean="0"/>
              <a:t>functions </a:t>
            </a:r>
            <a:r>
              <a:rPr lang="en-US" sz="2800" dirty="0"/>
              <a:t>that </a:t>
            </a:r>
            <a:r>
              <a:rPr lang="en-US" sz="2800" dirty="0" smtClean="0"/>
              <a:t>take a function as a parameter </a:t>
            </a:r>
            <a:r>
              <a:rPr lang="en-US" sz="2800" dirty="0"/>
              <a:t>or return a function</a:t>
            </a:r>
            <a:r>
              <a:rPr lang="en-US" dirty="0"/>
              <a:t>.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15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Lambdas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800" dirty="0" smtClean="0"/>
              <a:t>Lambda expressions, aka lambda functions, aka lambdas, aka </a:t>
            </a:r>
            <a:r>
              <a:rPr lang="en-US" sz="2800" dirty="0"/>
              <a:t>anonymous </a:t>
            </a:r>
            <a:r>
              <a:rPr lang="en-US" sz="2800" dirty="0" smtClean="0"/>
              <a:t>functions are first-class functions that are not bound to an identifier.</a:t>
            </a:r>
          </a:p>
          <a:p>
            <a:r>
              <a:rPr lang="en-US" sz="2800" dirty="0" smtClean="0"/>
              <a:t>So in other words they aren't given a name but defined “on the fly”.</a:t>
            </a:r>
          </a:p>
          <a:p>
            <a:r>
              <a:rPr lang="en-US" sz="2800" dirty="0" smtClean="0"/>
              <a:t>In C# these are called “lambda expressions”, in F# “lambda functions”. </a:t>
            </a:r>
          </a:p>
          <a:p>
            <a:r>
              <a:rPr lang="en-US" sz="2800" dirty="0" smtClean="0"/>
              <a:t>They can be assigned to a value (F#) or variable (C#) or passed directly to another function.</a:t>
            </a:r>
            <a:endParaRPr lang="en-US" dirty="0" smtClean="0"/>
          </a:p>
          <a:p>
            <a:r>
              <a:rPr lang="en-US" dirty="0" smtClean="0"/>
              <a:t>They are compact and terse.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192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Closures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100" dirty="0" smtClean="0"/>
              <a:t>Closures are first-class functions that lift values/variables from the scope in which they are declared.</a:t>
            </a:r>
          </a:p>
          <a:p>
            <a:r>
              <a:rPr lang="en-US" sz="2100" dirty="0" smtClean="0"/>
              <a:t>Only involves local values/variables scoped to a function (Who’s scope lasts only the life of the function because the values are on the stack).</a:t>
            </a:r>
          </a:p>
          <a:p>
            <a:r>
              <a:rPr lang="en-US" sz="2100" dirty="0" smtClean="0"/>
              <a:t>This would not include class level values/variables as their scope lives on (On the heap) as long as there is a reference to the object.</a:t>
            </a:r>
          </a:p>
          <a:p>
            <a:r>
              <a:rPr lang="en-US" sz="2100" dirty="0" smtClean="0"/>
              <a:t>The values are “closed over”. In C#/F# this means the compiler generates a class with a copy of the values from the scope that goes along with the first-class function.</a:t>
            </a:r>
          </a:p>
          <a:p>
            <a:r>
              <a:rPr lang="en-US" sz="2100" dirty="0" smtClean="0"/>
              <a:t>If no values are lifted from their scope </a:t>
            </a:r>
            <a:r>
              <a:rPr lang="en-US" sz="2100" b="1" i="1" dirty="0" smtClean="0">
                <a:solidFill>
                  <a:srgbClr val="FF0000"/>
                </a:solidFill>
              </a:rPr>
              <a:t>its not a closure</a:t>
            </a:r>
            <a:r>
              <a:rPr lang="en-US" sz="2100" dirty="0" smtClean="0"/>
              <a:t>.</a:t>
            </a:r>
          </a:p>
          <a:p>
            <a:r>
              <a:rPr lang="en-US" sz="2100" dirty="0" smtClean="0"/>
              <a:t>Technically a closure doesn't have to be a lambda and a lambda doesn't have to be a closure. The concepts are orthogonal!</a:t>
            </a:r>
          </a:p>
          <a:p>
            <a:r>
              <a:rPr lang="en-US" sz="2100" dirty="0" smtClean="0"/>
              <a:t>In practice however (With C# &amp; F#) the concept of closures is only relevant to lambdas, as other first-class functions do not need variables in their scope to be lifted.</a:t>
            </a:r>
          </a:p>
          <a:p>
            <a:r>
              <a:rPr lang="en-US" sz="2100" dirty="0" smtClean="0"/>
              <a:t>Because of this, colloquially the term “lambda” and “closure” are used interchangeably.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764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Currying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Has nothing to do with Indian food (Lets get that joke out of the way). Comes from Haskell Curry’s last name.</a:t>
            </a:r>
          </a:p>
          <a:p>
            <a:r>
              <a:rPr lang="en-US" dirty="0" smtClean="0"/>
              <a:t>Breaks up a multiple parameter function into multiple single parameter functions.</a:t>
            </a:r>
          </a:p>
          <a:p>
            <a:r>
              <a:rPr lang="en-US" dirty="0" smtClean="0"/>
              <a:t>F# functions are curried out of the box if you don’t pass parameters in </a:t>
            </a:r>
            <a:r>
              <a:rPr lang="en-US" dirty="0" err="1" smtClean="0"/>
              <a:t>tupled</a:t>
            </a:r>
            <a:r>
              <a:rPr lang="en-US" dirty="0" smtClean="0"/>
              <a:t> form (Remember what that is?).</a:t>
            </a:r>
          </a:p>
          <a:p>
            <a:r>
              <a:rPr lang="en-US" dirty="0" smtClean="0"/>
              <a:t>C# functions are not curried out of the box.</a:t>
            </a:r>
          </a:p>
          <a:p>
            <a:r>
              <a:rPr lang="en-US" dirty="0" smtClean="0"/>
              <a:t>Why in the world would someone want to do that??</a:t>
            </a:r>
          </a:p>
          <a:p>
            <a:r>
              <a:rPr lang="en-US" dirty="0" smtClean="0"/>
              <a:t>Lets go to the next slide to find out…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56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Partial Application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Partial application means that we create a new function from an existing function by defining some of its parameters.</a:t>
            </a:r>
          </a:p>
          <a:p>
            <a:r>
              <a:rPr lang="en-US" dirty="0" smtClean="0"/>
              <a:t>Currying != partial application</a:t>
            </a:r>
          </a:p>
          <a:p>
            <a:r>
              <a:rPr lang="en-US" dirty="0" smtClean="0"/>
              <a:t>Currying enables partial application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3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Recursion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Recursion is essentially a function calling itself. </a:t>
            </a:r>
          </a:p>
          <a:p>
            <a:r>
              <a:rPr lang="en-US" dirty="0" smtClean="0"/>
              <a:t>It is an alternative to the imperative notion of loops. </a:t>
            </a:r>
          </a:p>
          <a:p>
            <a:r>
              <a:rPr lang="en-US" dirty="0" smtClean="0"/>
              <a:t>Can cause a stack overflow!</a:t>
            </a:r>
          </a:p>
          <a:p>
            <a:r>
              <a:rPr lang="en-US" dirty="0" smtClean="0"/>
              <a:t>The fix? Tail call optimization!</a:t>
            </a:r>
          </a:p>
          <a:p>
            <a:r>
              <a:rPr lang="en-US" dirty="0" smtClean="0"/>
              <a:t>With C# TCO is </a:t>
            </a:r>
            <a:r>
              <a:rPr lang="en-US" dirty="0"/>
              <a:t>not a compiler </a:t>
            </a:r>
            <a:r>
              <a:rPr lang="en-US" dirty="0" smtClean="0"/>
              <a:t>optimization. </a:t>
            </a:r>
            <a:r>
              <a:rPr lang="en-US" b="1" dirty="0" smtClean="0">
                <a:solidFill>
                  <a:srgbClr val="FF0000"/>
                </a:solidFill>
              </a:rPr>
              <a:t>IF</a:t>
            </a:r>
            <a:r>
              <a:rPr lang="en-US" dirty="0" smtClean="0"/>
              <a:t> it happens it will be a JIT/</a:t>
            </a:r>
            <a:r>
              <a:rPr lang="en-US" dirty="0" err="1" smtClean="0"/>
              <a:t>ngen</a:t>
            </a:r>
            <a:r>
              <a:rPr lang="en-US" dirty="0" smtClean="0"/>
              <a:t> optimization. Don’t rely on it because there are number of factors that determine if the JIT/</a:t>
            </a:r>
            <a:r>
              <a:rPr lang="en-US" dirty="0" err="1" smtClean="0"/>
              <a:t>ngen</a:t>
            </a:r>
            <a:r>
              <a:rPr lang="en-US" dirty="0" smtClean="0"/>
              <a:t> will actually do it.</a:t>
            </a:r>
          </a:p>
          <a:p>
            <a:r>
              <a:rPr lang="en-US" dirty="0" smtClean="0"/>
              <a:t>The F# compiler guarantees the TCO so use it all you want. 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135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Function Composition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Functions can be composed.</a:t>
            </a:r>
          </a:p>
          <a:p>
            <a:r>
              <a:rPr lang="en-US" dirty="0" smtClean="0"/>
              <a:t>C# can do it with extensions methods.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F# uses the forward pipe “|&gt;”: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4" y="2352675"/>
            <a:ext cx="4495800" cy="135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4724400"/>
            <a:ext cx="7803397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8641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There’s a lot more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Pattern matching</a:t>
            </a:r>
          </a:p>
          <a:p>
            <a:r>
              <a:rPr lang="en-US" dirty="0" smtClean="0"/>
              <a:t>Discriminated unions</a:t>
            </a:r>
          </a:p>
          <a:p>
            <a:r>
              <a:rPr lang="en-US" dirty="0" smtClean="0"/>
              <a:t>Sequence expressions</a:t>
            </a:r>
          </a:p>
          <a:p>
            <a:r>
              <a:rPr lang="en-US" dirty="0" err="1" smtClean="0"/>
              <a:t>Async</a:t>
            </a:r>
            <a:r>
              <a:rPr lang="en-US" dirty="0" smtClean="0"/>
              <a:t> workflows</a:t>
            </a:r>
          </a:p>
          <a:p>
            <a:r>
              <a:rPr lang="en-US" dirty="0" smtClean="0"/>
              <a:t>And the list goes on!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814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Applied F#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“If F# (Or any functional language) is not supplanting my day to day OO language where can I use it?”</a:t>
            </a:r>
          </a:p>
          <a:p>
            <a:pPr lvl="1"/>
            <a:r>
              <a:rPr lang="en-US" dirty="0" smtClean="0"/>
              <a:t>Prototyping</a:t>
            </a:r>
          </a:p>
          <a:p>
            <a:pPr lvl="1"/>
            <a:r>
              <a:rPr lang="en-US" dirty="0" smtClean="0"/>
              <a:t>Scripting (Yes, F# scripting!)</a:t>
            </a:r>
          </a:p>
          <a:p>
            <a:pPr lvl="1"/>
            <a:r>
              <a:rPr lang="en-US" dirty="0" smtClean="0"/>
              <a:t>Build scripts (FAKE, F# Make: </a:t>
            </a:r>
            <a:r>
              <a:rPr lang="en-US" sz="1800" dirty="0">
                <a:hlinkClick r:id="rId3"/>
              </a:rPr>
              <a:t>http://bitbucket.org/forki/fake/wiki/Home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Short lived tools (In application or script form)</a:t>
            </a:r>
          </a:p>
          <a:p>
            <a:pPr lvl="1"/>
            <a:r>
              <a:rPr lang="en-US" dirty="0" smtClean="0"/>
              <a:t>Personal projects (Including MVC and Silverlight projects)</a:t>
            </a:r>
          </a:p>
          <a:p>
            <a:pPr lvl="1"/>
            <a:r>
              <a:rPr lang="en-US" dirty="0" smtClean="0"/>
              <a:t>OSS projects</a:t>
            </a:r>
          </a:p>
          <a:p>
            <a:pPr lvl="1"/>
            <a:r>
              <a:rPr lang="en-US" dirty="0" smtClean="0"/>
              <a:t>Project Euler (</a:t>
            </a:r>
            <a:r>
              <a:rPr lang="en-US" dirty="0">
                <a:hlinkClick r:id="rId4"/>
              </a:rPr>
              <a:t>http://projecteuler.net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Make use of the functional paradigm in your multi paradigm OO language to solve problems.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493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Learning Resources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/>
              <a:t>Blogs</a:t>
            </a:r>
          </a:p>
          <a:p>
            <a:pPr lvl="1"/>
            <a:r>
              <a:rPr lang="en-US" sz="2400" dirty="0" smtClean="0"/>
              <a:t>Don </a:t>
            </a:r>
            <a:r>
              <a:rPr lang="en-US" sz="2400" dirty="0" err="1" smtClean="0"/>
              <a:t>Syme</a:t>
            </a:r>
            <a:r>
              <a:rPr lang="en-US" sz="2400" dirty="0" smtClean="0"/>
              <a:t> (Rhymes with time) </a:t>
            </a:r>
            <a:r>
              <a:rPr lang="en-US" sz="2400" dirty="0"/>
              <a:t>- </a:t>
            </a:r>
            <a:r>
              <a:rPr lang="en-US" sz="2400" dirty="0">
                <a:hlinkClick r:id="rId3"/>
              </a:rPr>
              <a:t>http://blogs.msdn.com/b/dsyme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pPr lvl="1"/>
            <a:r>
              <a:rPr lang="en-US" sz="2400" dirty="0" smtClean="0"/>
              <a:t>Tomas </a:t>
            </a:r>
            <a:r>
              <a:rPr lang="en-US" sz="2400" dirty="0" err="1" smtClean="0"/>
              <a:t>Petricek</a:t>
            </a:r>
            <a:r>
              <a:rPr lang="en-US" sz="2400" dirty="0"/>
              <a:t> </a:t>
            </a:r>
            <a:r>
              <a:rPr lang="en-US" sz="2400" dirty="0" smtClean="0"/>
              <a:t>(Pet-tree-sec) - </a:t>
            </a:r>
            <a:r>
              <a:rPr lang="en-US" sz="2400" dirty="0">
                <a:hlinkClick r:id="rId4"/>
              </a:rPr>
              <a:t>http://tomasp.net/blog</a:t>
            </a:r>
            <a:r>
              <a:rPr lang="en-US" sz="2400" dirty="0" smtClean="0">
                <a:hlinkClick r:id="rId4"/>
              </a:rPr>
              <a:t>/</a:t>
            </a:r>
            <a:endParaRPr lang="en-US" sz="2400" dirty="0" smtClean="0"/>
          </a:p>
          <a:p>
            <a:pPr lvl="1"/>
            <a:r>
              <a:rPr lang="en-US" sz="2400" dirty="0" smtClean="0"/>
              <a:t>Matthew </a:t>
            </a:r>
            <a:r>
              <a:rPr lang="en-US" sz="2400" dirty="0" err="1" smtClean="0"/>
              <a:t>Podwysocki</a:t>
            </a:r>
            <a:r>
              <a:rPr lang="en-US" sz="2400" dirty="0" smtClean="0"/>
              <a:t> - </a:t>
            </a:r>
            <a:r>
              <a:rPr lang="en-US" sz="2400" dirty="0">
                <a:hlinkClick r:id="rId5"/>
              </a:rPr>
              <a:t>http://weblogs.asp.net/podwysocki/</a:t>
            </a:r>
            <a:endParaRPr lang="en-US" sz="2400" dirty="0"/>
          </a:p>
          <a:p>
            <a:r>
              <a:rPr lang="en-US" dirty="0" smtClean="0"/>
              <a:t>Books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81400"/>
            <a:ext cx="2362200" cy="291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581400"/>
            <a:ext cx="2329129" cy="291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3159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What is F#?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F# is primarily a functional language.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 is multi paradigm so it does allow you to code/consume imperative and OO code.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It’s a .NET language so…</a:t>
            </a:r>
          </a:p>
          <a:p>
            <a:pPr lvl="1"/>
            <a:r>
              <a:rPr lang="en-US" dirty="0" smtClean="0"/>
              <a:t>You get all the benefits of the .NET framework.</a:t>
            </a:r>
          </a:p>
          <a:p>
            <a:pPr lvl="1"/>
            <a:r>
              <a:rPr lang="en-US" dirty="0" smtClean="0"/>
              <a:t>It can plug right into an existing .NET ecosystem.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It </a:t>
            </a:r>
            <a:r>
              <a:rPr lang="en-US" dirty="0" smtClean="0">
                <a:latin typeface="Segoe Condensed" pitchFamily="34" charset="0"/>
              </a:rPr>
              <a:t>has its roots in ML, a functional language created in the ‘70s.</a:t>
            </a:r>
          </a:p>
          <a:p>
            <a:r>
              <a:rPr lang="en-US" dirty="0" smtClean="0">
                <a:latin typeface="Segoe Condensed" pitchFamily="34" charset="0"/>
              </a:rPr>
              <a:t>It ships with VS2010 and is offered as a stand alone download for VS2008 and the CLI.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790575" y="3352800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latin typeface="Segoe Condensed" pitchFamily="34" charset="0"/>
              </a:rPr>
              <a:t>Slides, downloads and links @ http://blog.mikeobrien.net</a:t>
            </a:r>
            <a:endParaRPr lang="en-US" sz="2800" dirty="0">
              <a:latin typeface="Segoe Condensed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85800" y="1828800"/>
            <a:ext cx="76200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700" dirty="0" smtClean="0">
                <a:latin typeface="Segoe Condensed" pitchFamily="34" charset="0"/>
              </a:rPr>
              <a:t>That’s all folks…</a:t>
            </a:r>
            <a:endParaRPr lang="en-US" sz="4700" dirty="0">
              <a:latin typeface="Segoe Condensed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Why should I care?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3000" dirty="0" smtClean="0"/>
              <a:t>For most of us the reason we should care has to do with the functional paradigm, not about F# per se.</a:t>
            </a:r>
          </a:p>
          <a:p>
            <a:r>
              <a:rPr lang="en-US" sz="3000" b="1" dirty="0" smtClean="0">
                <a:solidFill>
                  <a:srgbClr val="FF0000"/>
                </a:solidFill>
              </a:rPr>
              <a:t>Learning </a:t>
            </a:r>
            <a:r>
              <a:rPr lang="en-US" sz="3000" b="1" dirty="0">
                <a:solidFill>
                  <a:srgbClr val="FF0000"/>
                </a:solidFill>
              </a:rPr>
              <a:t>the functional paradigm will fundamentally change how you approach and solve computing problems</a:t>
            </a:r>
            <a:r>
              <a:rPr lang="en-US" sz="3000" b="1" dirty="0" smtClean="0">
                <a:solidFill>
                  <a:srgbClr val="FF0000"/>
                </a:solidFill>
              </a:rPr>
              <a:t>.</a:t>
            </a:r>
            <a:endParaRPr lang="en-US" sz="3000" dirty="0">
              <a:solidFill>
                <a:schemeClr val="tx1"/>
              </a:solidFill>
            </a:endParaRPr>
          </a:p>
          <a:p>
            <a:r>
              <a:rPr lang="en-US" sz="3000" dirty="0">
                <a:solidFill>
                  <a:schemeClr val="tx1"/>
                </a:solidFill>
              </a:rPr>
              <a:t>I will not </a:t>
            </a:r>
            <a:r>
              <a:rPr lang="en-US" sz="3000" dirty="0" smtClean="0">
                <a:solidFill>
                  <a:schemeClr val="tx1"/>
                </a:solidFill>
              </a:rPr>
              <a:t>be </a:t>
            </a:r>
            <a:r>
              <a:rPr lang="en-US" sz="3000" dirty="0">
                <a:solidFill>
                  <a:schemeClr val="tx1"/>
                </a:solidFill>
              </a:rPr>
              <a:t>able to prove this to </a:t>
            </a:r>
            <a:r>
              <a:rPr lang="en-US" sz="3000" dirty="0" smtClean="0">
                <a:solidFill>
                  <a:schemeClr val="tx1"/>
                </a:solidFill>
              </a:rPr>
              <a:t>you in an hour. </a:t>
            </a:r>
          </a:p>
          <a:p>
            <a:r>
              <a:rPr lang="en-US" sz="3000" b="1" dirty="0" smtClean="0">
                <a:solidFill>
                  <a:srgbClr val="FF0000"/>
                </a:solidFill>
              </a:rPr>
              <a:t>The only </a:t>
            </a:r>
            <a:r>
              <a:rPr lang="en-US" sz="3000" b="1" dirty="0">
                <a:solidFill>
                  <a:srgbClr val="FF0000"/>
                </a:solidFill>
              </a:rPr>
              <a:t>way to truly learn the functional paradigm is </a:t>
            </a:r>
            <a:r>
              <a:rPr lang="en-US" sz="3000" b="1" dirty="0" smtClean="0">
                <a:solidFill>
                  <a:srgbClr val="FF0000"/>
                </a:solidFill>
              </a:rPr>
              <a:t>in </a:t>
            </a:r>
            <a:r>
              <a:rPr lang="en-US" sz="3000" b="1" dirty="0">
                <a:solidFill>
                  <a:srgbClr val="FF0000"/>
                </a:solidFill>
              </a:rPr>
              <a:t>a functional </a:t>
            </a:r>
            <a:r>
              <a:rPr lang="en-US" sz="3000" b="1" dirty="0" smtClean="0">
                <a:solidFill>
                  <a:srgbClr val="FF0000"/>
                </a:solidFill>
              </a:rPr>
              <a:t>language (Doesn't have to be F#).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endParaRPr lang="en-US" sz="3000" dirty="0">
              <a:solidFill>
                <a:schemeClr val="tx1"/>
              </a:solidFill>
            </a:endParaRPr>
          </a:p>
          <a:p>
            <a:r>
              <a:rPr lang="en-US" sz="3000" dirty="0" smtClean="0">
                <a:solidFill>
                  <a:schemeClr val="tx1"/>
                </a:solidFill>
              </a:rPr>
              <a:t>Even though learning the functional paradigm is done in a functional language the functional paradigm can be applied in multi </a:t>
            </a:r>
            <a:r>
              <a:rPr lang="en-US" sz="3000" dirty="0">
                <a:solidFill>
                  <a:schemeClr val="tx1"/>
                </a:solidFill>
              </a:rPr>
              <a:t>paradigm languages that support functional </a:t>
            </a:r>
            <a:r>
              <a:rPr lang="en-US" sz="3000" dirty="0" smtClean="0">
                <a:solidFill>
                  <a:schemeClr val="tx1"/>
                </a:solidFill>
              </a:rPr>
              <a:t>constructs like </a:t>
            </a:r>
            <a:r>
              <a:rPr lang="en-US" sz="3000" dirty="0">
                <a:solidFill>
                  <a:schemeClr val="tx1"/>
                </a:solidFill>
              </a:rPr>
              <a:t>C# and </a:t>
            </a:r>
            <a:r>
              <a:rPr lang="en-US" sz="3000" dirty="0" smtClean="0">
                <a:solidFill>
                  <a:schemeClr val="tx1"/>
                </a:solidFill>
              </a:rPr>
              <a:t>Ruby. </a:t>
            </a:r>
            <a:endParaRPr lang="en-US" sz="3000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09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tx1"/>
                </a:solidFill>
                <a:latin typeface="Segoe Condensed" pitchFamily="34" charset="0"/>
              </a:rPr>
              <a:t>Programming Paradigms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991600" cy="5867400"/>
          </a:xfrm>
          <a:noFill/>
          <a:ln>
            <a:noFill/>
          </a:ln>
        </p:spPr>
        <p:txBody>
          <a:bodyPr lIns="365760" tIns="274320" rIns="274320" bIns="274320">
            <a:normAutofit lnSpcReduction="10000"/>
          </a:bodyPr>
          <a:lstStyle/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What is a “programming paradigm”?</a:t>
            </a:r>
          </a:p>
          <a:p>
            <a:pPr lvl="1"/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“A fundamental </a:t>
            </a:r>
            <a:r>
              <a:rPr lang="en-US" sz="3000" b="1" dirty="0" smtClean="0">
                <a:solidFill>
                  <a:srgbClr val="FF0000"/>
                </a:solidFill>
                <a:latin typeface="Segoe Condensed" pitchFamily="34" charset="0"/>
              </a:rPr>
              <a:t>style</a:t>
            </a:r>
            <a:r>
              <a:rPr lang="en-US" sz="3000" dirty="0" smtClean="0">
                <a:solidFill>
                  <a:srgbClr val="FF0000"/>
                </a:solidFill>
                <a:latin typeface="Segoe Condensed" pitchFamily="34" charset="0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of computer programming” - Wikipedia</a:t>
            </a:r>
          </a:p>
          <a:p>
            <a:pPr lvl="1"/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Suite of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interrelated </a:t>
            </a:r>
            <a:r>
              <a:rPr lang="en-US" sz="3000" b="1" dirty="0" smtClean="0">
                <a:solidFill>
                  <a:srgbClr val="FF0000"/>
                </a:solidFill>
                <a:latin typeface="Segoe Condensed" pitchFamily="34" charset="0"/>
              </a:rPr>
              <a:t>concepts, idioms, principles and patterns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.</a:t>
            </a:r>
            <a:endParaRPr lang="en-US" sz="3000" dirty="0">
              <a:solidFill>
                <a:schemeClr val="tx1"/>
              </a:solidFill>
              <a:latin typeface="Segoe Condensed" pitchFamily="34" charset="0"/>
            </a:endParaRPr>
          </a:p>
          <a:p>
            <a:pPr lvl="1"/>
            <a:r>
              <a:rPr lang="en-US" sz="3000" b="1" dirty="0">
                <a:solidFill>
                  <a:srgbClr val="FF0000"/>
                </a:solidFill>
                <a:latin typeface="Segoe Condensed" pitchFamily="34" charset="0"/>
              </a:rPr>
              <a:t>Values</a:t>
            </a:r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(IE: Elegance</a:t>
            </a:r>
            <a:r>
              <a:rPr lang="en-US" sz="3000" dirty="0">
                <a:solidFill>
                  <a:schemeClr val="tx1"/>
                </a:solidFill>
                <a:latin typeface="Segoe Condensed" pitchFamily="34" charset="0"/>
              </a:rPr>
              <a:t>, simplicity, performance, quality, terseness, flexibility, speed of development, parallel computation, </a:t>
            </a:r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managing complexity, etc.)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They embody a lot of stuff. 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 functional paradigm is made up of all that stuff too.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The functional paradigm is not a particular language.</a:t>
            </a:r>
          </a:p>
          <a:p>
            <a:r>
              <a:rPr lang="en-US" sz="3000" dirty="0" smtClean="0">
                <a:solidFill>
                  <a:schemeClr val="tx1"/>
                </a:solidFill>
                <a:latin typeface="Segoe Condensed" pitchFamily="34" charset="0"/>
              </a:rPr>
              <a:t>A language enables you to express a particular paradigm.</a:t>
            </a:r>
            <a:endParaRPr lang="en-US" sz="30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092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Paradigm Shift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Learning </a:t>
            </a:r>
            <a:r>
              <a:rPr lang="en-US" dirty="0">
                <a:solidFill>
                  <a:schemeClr val="tx1"/>
                </a:solidFill>
                <a:latin typeface="Segoe Condensed" pitchFamily="34" charset="0"/>
              </a:rPr>
              <a:t>the functional paradigm is not </a:t>
            </a:r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about learning a new language syntax!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If you just do that your not gaining anything.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If you are a OO developer you will initially find it hard to “think functionally”.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Your instincts will be wrong at                                first, don’t trust them!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Look for a functional way to                                  solve the problem.</a:t>
            </a:r>
          </a:p>
          <a:p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Don’t give up, you’ll get it!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962400"/>
            <a:ext cx="3297191" cy="2572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87829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Basic F# Syntax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400" dirty="0" smtClean="0"/>
              <a:t>“light” syntax allows you to use indentation to define code blocks. This is the default.</a:t>
            </a:r>
          </a:p>
          <a:p>
            <a:r>
              <a:rPr lang="en-US" sz="2400" dirty="0" smtClean="0"/>
              <a:t>Comments are “//” or “(* … *)”</a:t>
            </a:r>
          </a:p>
          <a:p>
            <a:r>
              <a:rPr lang="en-US" sz="2400" dirty="0" smtClean="0"/>
              <a:t>“let” binds a value to a name.</a:t>
            </a:r>
          </a:p>
          <a:p>
            <a:r>
              <a:rPr lang="en-US" sz="2400" dirty="0" smtClean="0"/>
              <a:t>Tuple – A fixed set of elements</a:t>
            </a:r>
          </a:p>
          <a:p>
            <a:pPr lvl="1"/>
            <a:r>
              <a:rPr lang="en-US" sz="2400" dirty="0" smtClean="0"/>
              <a:t>Generic way to represent a small number of items.</a:t>
            </a:r>
          </a:p>
          <a:p>
            <a:pPr lvl="1"/>
            <a:r>
              <a:rPr lang="en-US" sz="2400" dirty="0" smtClean="0"/>
              <a:t>Are built right into the F# language unlike C# </a:t>
            </a:r>
          </a:p>
          <a:p>
            <a:pPr lvl="1"/>
            <a:r>
              <a:rPr lang="en-US" sz="2400" dirty="0" smtClean="0"/>
              <a:t>Are defined as “(</a:t>
            </a:r>
            <a:r>
              <a:rPr lang="en-US" sz="2400" dirty="0" err="1" smtClean="0"/>
              <a:t>x,y,z</a:t>
            </a:r>
            <a:r>
              <a:rPr lang="en-US" sz="2400" dirty="0" smtClean="0"/>
              <a:t>,…)”</a:t>
            </a:r>
          </a:p>
          <a:p>
            <a:pPr lvl="1"/>
            <a:r>
              <a:rPr lang="en-US" sz="2400" dirty="0" smtClean="0"/>
              <a:t>The type is represented as “(</a:t>
            </a:r>
            <a:r>
              <a:rPr lang="en-US" sz="2400" dirty="0" err="1" smtClean="0"/>
              <a:t>int</a:t>
            </a:r>
            <a:r>
              <a:rPr lang="en-US" sz="2400" dirty="0" smtClean="0"/>
              <a:t> * </a:t>
            </a:r>
            <a:r>
              <a:rPr lang="en-US" sz="2400" dirty="0" err="1" smtClean="0"/>
              <a:t>int</a:t>
            </a:r>
            <a:r>
              <a:rPr lang="en-US" sz="2400" dirty="0" smtClean="0"/>
              <a:t> * string * …)”</a:t>
            </a:r>
          </a:p>
          <a:p>
            <a:r>
              <a:rPr lang="en-US" sz="2400" dirty="0" smtClean="0"/>
              <a:t>Function bindings</a:t>
            </a:r>
          </a:p>
          <a:p>
            <a:pPr lvl="1"/>
            <a:r>
              <a:rPr lang="en-US" sz="2400" dirty="0" smtClean="0"/>
              <a:t>Parameters – Separated by a space.</a:t>
            </a:r>
          </a:p>
          <a:p>
            <a:pPr lvl="1"/>
            <a:r>
              <a:rPr lang="en-US" sz="2400" dirty="0" smtClean="0"/>
              <a:t>Tuple – This can be confusing to C#’</a:t>
            </a:r>
            <a:r>
              <a:rPr lang="en-US" sz="2400" dirty="0" err="1" smtClean="0"/>
              <a:t>ers</a:t>
            </a:r>
            <a:r>
              <a:rPr lang="en-US" sz="2400" dirty="0" smtClean="0"/>
              <a:t>.</a:t>
            </a:r>
          </a:p>
          <a:p>
            <a:pPr lvl="1"/>
            <a:r>
              <a:rPr lang="en-US" sz="2400" dirty="0" smtClean="0"/>
              <a:t>Interestingly both compile to the same thing but the non </a:t>
            </a:r>
            <a:r>
              <a:rPr lang="en-US" sz="2400" dirty="0" err="1" smtClean="0"/>
              <a:t>tupled</a:t>
            </a:r>
            <a:r>
              <a:rPr lang="en-US" sz="2400" dirty="0" smtClean="0"/>
              <a:t> form has a special attribute applied to it.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81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Declarative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900" dirty="0" smtClean="0"/>
              <a:t>The functional paradigm is a declarative paradigm.</a:t>
            </a:r>
          </a:p>
          <a:p>
            <a:r>
              <a:rPr lang="en-US" sz="2900" dirty="0" smtClean="0"/>
              <a:t>It focuses on “what” as opposed to “how”.</a:t>
            </a:r>
          </a:p>
          <a:p>
            <a:r>
              <a:rPr lang="en-US" sz="2900" dirty="0" smtClean="0"/>
              <a:t>The imperative paradigm is the opposite as it focuses on “how”.</a:t>
            </a:r>
          </a:p>
          <a:p>
            <a:r>
              <a:rPr lang="en-US" sz="2900" dirty="0" smtClean="0"/>
              <a:t>Examples of </a:t>
            </a:r>
            <a:r>
              <a:rPr lang="en-US" sz="2900" dirty="0" smtClean="0"/>
              <a:t>declarative </a:t>
            </a:r>
            <a:r>
              <a:rPr lang="en-US" sz="2900" dirty="0" smtClean="0"/>
              <a:t>languages:	</a:t>
            </a:r>
          </a:p>
          <a:p>
            <a:pPr lvl="1"/>
            <a:r>
              <a:rPr lang="en-US" sz="2900" dirty="0" smtClean="0"/>
              <a:t>SQL</a:t>
            </a:r>
          </a:p>
          <a:p>
            <a:pPr lvl="1"/>
            <a:r>
              <a:rPr lang="en-US" sz="2900" dirty="0" smtClean="0"/>
              <a:t>XSLT</a:t>
            </a:r>
          </a:p>
          <a:p>
            <a:pPr lvl="1"/>
            <a:r>
              <a:rPr lang="en-US" sz="2900" dirty="0" smtClean="0"/>
              <a:t>HTML</a:t>
            </a:r>
          </a:p>
          <a:p>
            <a:r>
              <a:rPr lang="en-US" sz="2900" dirty="0" smtClean="0"/>
              <a:t>For example the list functions that are </a:t>
            </a:r>
            <a:r>
              <a:rPr lang="en-US" sz="2900" dirty="0" err="1" smtClean="0"/>
              <a:t>synonomous</a:t>
            </a:r>
            <a:r>
              <a:rPr lang="en-US" sz="2900" dirty="0" smtClean="0"/>
              <a:t> with the LINQ extensions methods (IE .Select, .Sum, </a:t>
            </a:r>
            <a:r>
              <a:rPr lang="en-US" sz="2900" dirty="0" err="1" smtClean="0"/>
              <a:t>etc</a:t>
            </a:r>
            <a:r>
              <a:rPr lang="en-US" sz="2900" dirty="0" smtClean="0"/>
              <a:t>).</a:t>
            </a:r>
          </a:p>
          <a:p>
            <a:r>
              <a:rPr lang="en-US" sz="2900" dirty="0" smtClean="0"/>
              <a:t>Keep your eyes open for this as we continue.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35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Immutability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991600" cy="57912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700" dirty="0" smtClean="0"/>
              <a:t>In other words, you cant change it (Or “mutate” it) after it’s been set.</a:t>
            </a:r>
          </a:p>
          <a:p>
            <a:r>
              <a:rPr lang="en-US" sz="2700" dirty="0" smtClean="0"/>
              <a:t>Thus we talk about “values” and not “variables” (Because it cant vary).</a:t>
            </a:r>
          </a:p>
          <a:p>
            <a:r>
              <a:rPr lang="en-US" sz="2700" dirty="0" smtClean="0"/>
              <a:t>This can be overridden with the “mutable” keyword and using the “&lt;-” assignment operator. (But </a:t>
            </a:r>
            <a:r>
              <a:rPr lang="en-US" sz="2700" dirty="0" err="1" smtClean="0"/>
              <a:t>prolly</a:t>
            </a:r>
            <a:r>
              <a:rPr lang="en-US" sz="2700" dirty="0" smtClean="0"/>
              <a:t> means </a:t>
            </a:r>
            <a:r>
              <a:rPr lang="en-US" sz="2700" dirty="0" err="1" smtClean="0"/>
              <a:t>ur</a:t>
            </a:r>
            <a:r>
              <a:rPr lang="en-US" sz="2700" dirty="0" smtClean="0"/>
              <a:t> doing it wrong)</a:t>
            </a:r>
          </a:p>
          <a:p>
            <a:r>
              <a:rPr lang="en-US" sz="2700" dirty="0" smtClean="0"/>
              <a:t>This is not a bad thing. The functional paradigm solves problems in such a way that doesn't require the maintenance of mutable state whereas imperative/OO is all about it.</a:t>
            </a:r>
          </a:p>
          <a:p>
            <a:r>
              <a:rPr lang="en-US" sz="2700" dirty="0" smtClean="0"/>
              <a:t>This simplifies and clarifies the code.</a:t>
            </a:r>
          </a:p>
          <a:p>
            <a:r>
              <a:rPr lang="en-US" sz="2700" dirty="0" smtClean="0"/>
              <a:t>Opens the door for easy parallelization (Nothing to lock, no race conditions, </a:t>
            </a:r>
            <a:r>
              <a:rPr lang="en-US" sz="2700" dirty="0" err="1" smtClean="0"/>
              <a:t>etc</a:t>
            </a:r>
            <a:r>
              <a:rPr lang="en-US" sz="2700" dirty="0" smtClean="0"/>
              <a:t>).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7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228600" y="228600"/>
            <a:ext cx="5105401" cy="609398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Segoe Condensed" pitchFamily="34" charset="0"/>
              </a:rPr>
              <a:t>Type Inference</a:t>
            </a:r>
            <a:endParaRPr lang="en-US" dirty="0">
              <a:solidFill>
                <a:schemeClr val="tx1"/>
              </a:solidFill>
              <a:latin typeface="Segoe Condensed" pitchFamily="34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8991600" cy="5943600"/>
          </a:xfrm>
          <a:noFill/>
          <a:ln>
            <a:noFill/>
          </a:ln>
        </p:spPr>
        <p:txBody>
          <a:bodyPr lIns="365760" tIns="274320" rIns="274320" bIns="274320">
            <a:noAutofit/>
          </a:bodyPr>
          <a:lstStyle/>
          <a:p>
            <a:r>
              <a:rPr lang="en-US" sz="2800" dirty="0" smtClean="0"/>
              <a:t>F# is </a:t>
            </a:r>
            <a:r>
              <a:rPr lang="en-US" sz="2800" dirty="0" smtClean="0"/>
              <a:t>statically typed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Makes heavy use of type inference.</a:t>
            </a:r>
          </a:p>
          <a:p>
            <a:r>
              <a:rPr lang="en-US" sz="2800" dirty="0" smtClean="0"/>
              <a:t>In fact you RARELY have to specify a type.</a:t>
            </a:r>
          </a:p>
          <a:p>
            <a:r>
              <a:rPr lang="en-US" sz="2800" dirty="0" smtClean="0"/>
              <a:t>F# attempts to generalize types, by making them generic, when possible (Automatic Generalization).</a:t>
            </a:r>
          </a:p>
          <a:p>
            <a:r>
              <a:rPr lang="en-US" sz="2800" dirty="0" smtClean="0"/>
              <a:t>C# has limited type inference</a:t>
            </a:r>
          </a:p>
          <a:p>
            <a:pPr lvl="1"/>
            <a:r>
              <a:rPr lang="en-US" dirty="0" smtClean="0"/>
              <a:t>With local variables via the “</a:t>
            </a:r>
            <a:r>
              <a:rPr lang="en-US" dirty="0" err="1" smtClean="0"/>
              <a:t>var</a:t>
            </a:r>
            <a:r>
              <a:rPr lang="en-US" dirty="0" smtClean="0"/>
              <a:t>” keyword.</a:t>
            </a:r>
          </a:p>
          <a:p>
            <a:pPr lvl="1"/>
            <a:r>
              <a:rPr lang="en-US" dirty="0" smtClean="0"/>
              <a:t>With generic type parameters.</a:t>
            </a:r>
          </a:p>
          <a:p>
            <a:r>
              <a:rPr lang="en-US" sz="2800" dirty="0" smtClean="0"/>
              <a:t>“But, but, I need types, this is weird!”</a:t>
            </a:r>
          </a:p>
          <a:p>
            <a:r>
              <a:rPr lang="en-US" sz="2800" dirty="0" smtClean="0"/>
              <a:t>Working in F# helps you realize that explicit type  specifications ARE NOT important and not needed.</a:t>
            </a:r>
          </a:p>
          <a:p>
            <a:r>
              <a:rPr lang="en-US" sz="2800" dirty="0" smtClean="0"/>
              <a:t>But this is well engrained so its hard to let go.  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4876800"/>
            <a:ext cx="162687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5272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PDC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6A4E4"/>
      </a:accent1>
      <a:accent2>
        <a:srgbClr val="F0694E"/>
      </a:accent2>
      <a:accent3>
        <a:srgbClr val="EAEAEA"/>
      </a:accent3>
      <a:accent4>
        <a:srgbClr val="DF7525"/>
      </a:accent4>
      <a:accent5>
        <a:srgbClr val="21AF46"/>
      </a:accent5>
      <a:accent6>
        <a:srgbClr val="6D6DFF"/>
      </a:accent6>
      <a:hlink>
        <a:srgbClr val="F0ED7B"/>
      </a:hlink>
      <a:folHlink>
        <a:srgbClr val="F3EB4F"/>
      </a:folHlink>
    </a:clrScheme>
    <a:fontScheme name="Custom 1">
      <a:majorFont>
        <a:latin typeface="Segoe Condensed"/>
        <a:ea typeface=""/>
        <a:cs typeface=""/>
      </a:majorFont>
      <a:minorFont>
        <a:latin typeface="Segoe Condensed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3200" dirty="0" err="1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 with Consolas font for code slides">
  <a:themeElements>
    <a:clrScheme name="PDC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6A4E4"/>
      </a:accent1>
      <a:accent2>
        <a:srgbClr val="F0694E"/>
      </a:accent2>
      <a:accent3>
        <a:srgbClr val="EAEAEA"/>
      </a:accent3>
      <a:accent4>
        <a:srgbClr val="DF7525"/>
      </a:accent4>
      <a:accent5>
        <a:srgbClr val="21AF46"/>
      </a:accent5>
      <a:accent6>
        <a:srgbClr val="6D6DFF"/>
      </a:accent6>
      <a:hlink>
        <a:srgbClr val="F0ED7B"/>
      </a:hlink>
      <a:folHlink>
        <a:srgbClr val="F3EB4F"/>
      </a:folHlink>
    </a:clrScheme>
    <a:fontScheme name="Custom 2">
      <a:majorFont>
        <a:latin typeface="Segoe Condensed"/>
        <a:ea typeface=""/>
        <a:cs typeface=""/>
      </a:majorFont>
      <a:minorFont>
        <a:latin typeface="Consolas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dirty="0" err="1" smtClean="0">
            <a:gradFill>
              <a:gsLst>
                <a:gs pos="417">
                  <a:srgbClr val="000000"/>
                </a:gs>
                <a:gs pos="100000">
                  <a:srgbClr val="000000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16862</TotalTime>
  <Words>1557</Words>
  <Application>Microsoft Office PowerPoint</Application>
  <PresentationFormat>On-screen Show (4:3)</PresentationFormat>
  <Paragraphs>170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Theme1</vt:lpstr>
      <vt:lpstr>White with Consolas font for code slides</vt:lpstr>
      <vt:lpstr>PowerPoint Presentation</vt:lpstr>
      <vt:lpstr>What is F#?</vt:lpstr>
      <vt:lpstr>Why should I care?</vt:lpstr>
      <vt:lpstr>Programming Paradigms</vt:lpstr>
      <vt:lpstr>Paradigm Shift</vt:lpstr>
      <vt:lpstr>Basic F# Syntax</vt:lpstr>
      <vt:lpstr>Declarative</vt:lpstr>
      <vt:lpstr>Immutability</vt:lpstr>
      <vt:lpstr>Type Inference</vt:lpstr>
      <vt:lpstr>First-class &amp; Higher-order Functions</vt:lpstr>
      <vt:lpstr>Lambdas</vt:lpstr>
      <vt:lpstr>Closures</vt:lpstr>
      <vt:lpstr>Currying</vt:lpstr>
      <vt:lpstr>Partial Application</vt:lpstr>
      <vt:lpstr>Recursion</vt:lpstr>
      <vt:lpstr>Function Composition</vt:lpstr>
      <vt:lpstr>There’s a lot more</vt:lpstr>
      <vt:lpstr>Applied F#</vt:lpstr>
      <vt:lpstr>Learning Resources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mob</dc:creator>
  <cp:lastModifiedBy>mob</cp:lastModifiedBy>
  <cp:revision>308</cp:revision>
  <dcterms:created xsi:type="dcterms:W3CDTF">2009-12-06T00:29:31Z</dcterms:created>
  <dcterms:modified xsi:type="dcterms:W3CDTF">2010-11-06T06:04:22Z</dcterms:modified>
</cp:coreProperties>
</file>